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comments/comment2.xml" ContentType="application/vnd.openxmlformats-officedocument.presentationml.comment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  <p:sldMasterId id="2147483751" r:id="rId2"/>
    <p:sldMasterId id="2147483800" r:id="rId3"/>
    <p:sldMasterId id="2147483920" r:id="rId4"/>
  </p:sldMasterIdLst>
  <p:notesMasterIdLst>
    <p:notesMasterId r:id="rId23"/>
  </p:notesMasterIdLst>
  <p:handoutMasterIdLst>
    <p:handoutMasterId r:id="rId24"/>
  </p:handoutMasterIdLst>
  <p:sldIdLst>
    <p:sldId id="308" r:id="rId5"/>
    <p:sldId id="386" r:id="rId6"/>
    <p:sldId id="393" r:id="rId7"/>
    <p:sldId id="397" r:id="rId8"/>
    <p:sldId id="398" r:id="rId9"/>
    <p:sldId id="399" r:id="rId10"/>
    <p:sldId id="395" r:id="rId11"/>
    <p:sldId id="396" r:id="rId12"/>
    <p:sldId id="387" r:id="rId13"/>
    <p:sldId id="394" r:id="rId14"/>
    <p:sldId id="388" r:id="rId15"/>
    <p:sldId id="389" r:id="rId16"/>
    <p:sldId id="390" r:id="rId17"/>
    <p:sldId id="391" r:id="rId18"/>
    <p:sldId id="400" r:id="rId19"/>
    <p:sldId id="402" r:id="rId20"/>
    <p:sldId id="401" r:id="rId21"/>
    <p:sldId id="385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nia" initials="D" lastIdx="9" clrIdx="0">
    <p:extLst/>
  </p:cmAuthor>
  <p:cmAuthor id="2" name="dell" initials="d" lastIdx="13" clrIdx="1">
    <p:extLst>
      <p:ext uri="{19B8F6BF-5375-455C-9EA6-DF929625EA0E}">
        <p15:presenceInfo xmlns:p15="http://schemas.microsoft.com/office/powerpoint/2012/main" xmlns="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F7F7F"/>
    <a:srgbClr val="F3534B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18" autoAdjust="0"/>
    <p:restoredTop sz="97486" autoAdjust="0"/>
  </p:normalViewPr>
  <p:slideViewPr>
    <p:cSldViewPr snapToGrid="0">
      <p:cViewPr varScale="1">
        <p:scale>
          <a:sx n="71" d="100"/>
          <a:sy n="71" d="100"/>
        </p:scale>
        <p:origin x="-1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6-13T09:07:52.958" idx="10">
    <p:pos x="10" y="10"/>
    <p:text>- Conseilers en gestion iformatique.</p:text>
  </p:cm>
  <p:cm authorId="2" dt="2017-06-13T09:10:03.164" idx="11">
    <p:pos x="10" y="146"/>
    <p:text>- Serge godin et andré imbau en 1976 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6-13T09:07:52.958" idx="8">
    <p:pos x="10" y="10"/>
    <p:text>- Conseilers en gestion iformatique.</p:text>
  </p:cm>
  <p:cm authorId="2" dt="2017-06-13T09:10:03.164" idx="9">
    <p:pos x="10" y="146"/>
    <p:text>- Serge godin et andré imbau en 1976 .</p:tex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AFC90F-FCD9-440D-9670-1AD922578DC2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F5AE8E1-CEAE-4E27-9FB3-16FD2CFD2DE6}">
      <dgm:prSet phldrT="[Texte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Numérique</a:t>
          </a:r>
        </a:p>
        <a:p>
          <a:r>
            <a:rPr lang="fr-FR" dirty="0" smtClean="0">
              <a:solidFill>
                <a:schemeClr val="tx1"/>
              </a:solidFill>
            </a:rPr>
            <a:t>Modes et canaux de communication en mutation</a:t>
          </a:r>
          <a:endParaRPr lang="fr-FR" dirty="0">
            <a:solidFill>
              <a:schemeClr val="tx1"/>
            </a:solidFill>
          </a:endParaRPr>
        </a:p>
      </dgm:t>
    </dgm:pt>
    <dgm:pt modelId="{9499E474-5C99-46DF-A883-3EDECF95BFBB}" type="parTrans" cxnId="{60690873-3E8A-4987-AF67-E811808C372F}">
      <dgm:prSet/>
      <dgm:spPr/>
      <dgm:t>
        <a:bodyPr/>
        <a:lstStyle/>
        <a:p>
          <a:endParaRPr lang="fr-FR"/>
        </a:p>
      </dgm:t>
    </dgm:pt>
    <dgm:pt modelId="{7F5F356B-16E3-481D-BF46-2AE47BF6FCD4}" type="sibTrans" cxnId="{60690873-3E8A-4987-AF67-E811808C372F}">
      <dgm:prSet/>
      <dgm:spPr/>
      <dgm:t>
        <a:bodyPr/>
        <a:lstStyle/>
        <a:p>
          <a:endParaRPr lang="fr-FR"/>
        </a:p>
      </dgm:t>
    </dgm:pt>
    <dgm:pt modelId="{34687B24-CD35-436A-AF97-03FE29B79BFF}">
      <dgm:prSet phldrT="[Texte]"/>
      <dgm:spPr/>
      <dgm:t>
        <a:bodyPr/>
        <a:lstStyle/>
        <a:p>
          <a:r>
            <a:rPr lang="fr-FR" dirty="0" smtClean="0">
              <a:solidFill>
                <a:schemeClr val="tx1"/>
              </a:solidFill>
            </a:rPr>
            <a:t>Papier</a:t>
          </a:r>
        </a:p>
        <a:p>
          <a:r>
            <a:rPr lang="fr-FR" dirty="0" smtClean="0">
              <a:solidFill>
                <a:schemeClr val="tx1"/>
              </a:solidFill>
            </a:rPr>
            <a:t>Modes et canaux de communication figés</a:t>
          </a:r>
        </a:p>
        <a:p>
          <a:endParaRPr lang="fr-FR" dirty="0">
            <a:solidFill>
              <a:schemeClr val="tx1"/>
            </a:solidFill>
          </a:endParaRPr>
        </a:p>
      </dgm:t>
    </dgm:pt>
    <dgm:pt modelId="{2D81ADF6-9AFE-4CD5-9964-17E78B4B1305}" type="parTrans" cxnId="{D0772B02-FC59-4A35-A248-04346A012CEA}">
      <dgm:prSet/>
      <dgm:spPr/>
      <dgm:t>
        <a:bodyPr/>
        <a:lstStyle/>
        <a:p>
          <a:endParaRPr lang="fr-FR"/>
        </a:p>
      </dgm:t>
    </dgm:pt>
    <dgm:pt modelId="{AEB0C56E-B274-4CBA-B5BF-098E3FB2AC21}" type="sibTrans" cxnId="{D0772B02-FC59-4A35-A248-04346A012CEA}">
      <dgm:prSet/>
      <dgm:spPr/>
      <dgm:t>
        <a:bodyPr/>
        <a:lstStyle/>
        <a:p>
          <a:endParaRPr lang="fr-FR"/>
        </a:p>
      </dgm:t>
    </dgm:pt>
    <dgm:pt modelId="{94496E7D-2FF3-481A-987E-4FFAEAE0DFD1}" type="pres">
      <dgm:prSet presAssocID="{B5AFC90F-FCD9-440D-9670-1AD922578DC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67AB0B84-24D9-4667-B121-6C249E09687D}" type="pres">
      <dgm:prSet presAssocID="{8F5AE8E1-CEAE-4E27-9FB3-16FD2CFD2DE6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C13C08F-9CAE-473D-8823-4CE4E56A25F5}" type="pres">
      <dgm:prSet presAssocID="{34687B24-CD35-436A-AF97-03FE29B79BFF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48F3961-AC09-49DE-89C1-ADEE104B5386}" type="presOf" srcId="{8F5AE8E1-CEAE-4E27-9FB3-16FD2CFD2DE6}" destId="{67AB0B84-24D9-4667-B121-6C249E09687D}" srcOrd="0" destOrd="0" presId="urn:microsoft.com/office/officeart/2005/8/layout/arrow1"/>
    <dgm:cxn modelId="{8CB5C7E8-2B95-4562-89EA-8B1809E7F8B0}" type="presOf" srcId="{B5AFC90F-FCD9-440D-9670-1AD922578DC2}" destId="{94496E7D-2FF3-481A-987E-4FFAEAE0DFD1}" srcOrd="0" destOrd="0" presId="urn:microsoft.com/office/officeart/2005/8/layout/arrow1"/>
    <dgm:cxn modelId="{D0772B02-FC59-4A35-A248-04346A012CEA}" srcId="{B5AFC90F-FCD9-440D-9670-1AD922578DC2}" destId="{34687B24-CD35-436A-AF97-03FE29B79BFF}" srcOrd="1" destOrd="0" parTransId="{2D81ADF6-9AFE-4CD5-9964-17E78B4B1305}" sibTransId="{AEB0C56E-B274-4CBA-B5BF-098E3FB2AC21}"/>
    <dgm:cxn modelId="{6A30A24E-9FCE-4DFB-A4B7-CCFCB5902EDE}" type="presOf" srcId="{34687B24-CD35-436A-AF97-03FE29B79BFF}" destId="{CC13C08F-9CAE-473D-8823-4CE4E56A25F5}" srcOrd="0" destOrd="0" presId="urn:microsoft.com/office/officeart/2005/8/layout/arrow1"/>
    <dgm:cxn modelId="{60690873-3E8A-4987-AF67-E811808C372F}" srcId="{B5AFC90F-FCD9-440D-9670-1AD922578DC2}" destId="{8F5AE8E1-CEAE-4E27-9FB3-16FD2CFD2DE6}" srcOrd="0" destOrd="0" parTransId="{9499E474-5C99-46DF-A883-3EDECF95BFBB}" sibTransId="{7F5F356B-16E3-481D-BF46-2AE47BF6FCD4}"/>
    <dgm:cxn modelId="{32A4686E-490A-42D2-9DC4-6FAC510CC5CE}" type="presParOf" srcId="{94496E7D-2FF3-481A-987E-4FFAEAE0DFD1}" destId="{67AB0B84-24D9-4667-B121-6C249E09687D}" srcOrd="0" destOrd="0" presId="urn:microsoft.com/office/officeart/2005/8/layout/arrow1"/>
    <dgm:cxn modelId="{25D97E8F-E774-4B2F-9557-7ED214C5301A}" type="presParOf" srcId="{94496E7D-2FF3-481A-987E-4FFAEAE0DFD1}" destId="{CC13C08F-9CAE-473D-8823-4CE4E56A25F5}" srcOrd="1" destOrd="0" presId="urn:microsoft.com/office/officeart/2005/8/layout/arrow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2D486-8E23-4418-A968-D5A80E31DE03}" type="datetimeFigureOut">
              <a:rPr lang="fr-FR" smtClean="0"/>
              <a:pPr/>
              <a:t>16/11/2017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364A8-0429-4082-8E41-F89C6E715F1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814449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C7E9A-CA11-4426-8759-0037502A7EBC}" type="datetimeFigureOut">
              <a:rPr lang="fr-FR" smtClean="0"/>
              <a:pPr/>
              <a:t>16/11/2017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E08CA-1E17-4A59-9F7B-A5A1A230709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22351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:p14="http://schemas.microsoft.com/office/powerpoint/2010/main" xmlns="" val="86683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:p14="http://schemas.microsoft.com/office/powerpoint/2010/main" xmlns="" val="86683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881D-6AA3-4E1A-8A10-93EE22F0A767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A808B-3162-44DD-9EBC-FCAD093EFABB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666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312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107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5AE-518E-4085-B9D8-CF8889F145CB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36254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5AE-518E-4085-B9D8-CF8889F145CB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436254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A808B-3162-44DD-9EBC-FCAD093EFABB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66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053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923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303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160103"/>
            <a:ext cx="12192000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107509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440700" y="2669365"/>
            <a:ext cx="9528313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657490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171585" y="641440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280263" y="584356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280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- 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91553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4718372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752120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102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- 3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874644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392036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09428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0" y="2517912"/>
            <a:ext cx="12192000" cy="2888975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679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97481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406159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82985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63268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643552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923835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0200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61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5726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462006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462006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066752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06675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6170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31433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08073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662220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216367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770514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124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2487" y="1659796"/>
            <a:ext cx="2998936" cy="4461170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900762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454909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009056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900762" y="3924379"/>
            <a:ext cx="7443101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33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86889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395567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571894" y="4001696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571893" y="187352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318593" y="4001697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1318592" y="184871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xmlns="" val="1705943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219887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440069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141021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6361203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5069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2212975"/>
            <a:ext cx="303702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5" y="2212975"/>
            <a:ext cx="2991886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39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4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1"/>
            <a:ext cx="3037024" cy="34720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4" y="0"/>
            <a:ext cx="2991887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0"/>
            <a:ext cx="3100594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87690" y="0"/>
            <a:ext cx="3004309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3569357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177670" y="304800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256104" y="302331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334538" y="302330"/>
            <a:ext cx="1749287" cy="6321287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0445280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ortfolio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32" hasCustomPrompt="1"/>
          </p:nvPr>
        </p:nvSpPr>
        <p:spPr>
          <a:xfrm flipH="1">
            <a:off x="-1567350" y="-543339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-584447" y="801512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4116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-18288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9744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030728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28760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08015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1910449"/>
            <a:ext cx="12192000" cy="3708476"/>
          </a:xfrm>
        </p:spPr>
        <p:txBody>
          <a:bodyPr/>
          <a:lstStyle/>
          <a:p>
            <a:endParaRPr lang="id-ID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6" name="Oval 2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915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38461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354515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898932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443349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987766" y="2397093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200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674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image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4" name="Oval 13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57547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ottom image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110606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1217849" y="1520688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xmlns="" val="38169599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5261113" y="0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555381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onal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" y="-1"/>
            <a:ext cx="4744278" cy="6858001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27321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gonal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 flipH="1">
            <a:off x="7447722" y="0"/>
            <a:ext cx="4744278" cy="6858000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81244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h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7206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1702868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081816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4166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505739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56970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enter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432313" y="1"/>
            <a:ext cx="2133600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1666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enter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566991" y="1"/>
            <a:ext cx="21336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3409522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mall s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75722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7655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2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99791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051234" y="1"/>
            <a:ext cx="3140765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7261997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s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316278" y="1"/>
            <a:ext cx="2875722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1319594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98409" y="848138"/>
            <a:ext cx="3180522" cy="5121965"/>
          </a:xfrm>
          <a:prstGeom prst="foldedCorner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34993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86261" y="1"/>
            <a:ext cx="4505739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5091967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85109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388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9007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936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8232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273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2755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9827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8022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5211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4934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8609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0D5B9-0DDB-4140-BE43-969BE51362F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874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8342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2CE8D-8875-488E-9A37-7DB01E55A18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7080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176C-65C6-48DC-9927-74C61491E36A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9652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D71F-553E-43A5-B47E-44E61A8B672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637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AFBEA-1995-418B-BC84-73A7B834A9F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40373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D3D8B-0021-431E-B58F-8B42A4AE6B0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8884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CE1CA-5E27-4EDF-AEDC-CA7647070374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0131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F56F-5AAF-428E-AA48-BA4DF5FF4C6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17523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F0305-B4E3-4017-A3A1-EF3F5E160FFD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5681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01F9-0FC3-4970-ACC5-22AEAC51BDA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4454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5C8EB-879E-4C0A-86B1-44C08E82C6D2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00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6004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A0429-A792-469A-AA58-3CF43FAA2E80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4383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48C9-7C70-40AB-A7EA-C7770648311C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EDED11-C1C1-4484-8172-CC8BCEF4755E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996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53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857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INSEA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 Année universitaire 2015-2016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57488-7217-423A-9E8C-9E25D5CFBF5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541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34C31-475E-4A2F-A9AA-BA95AC06B52C}" type="datetimeFigureOut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16/11/2017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43B4A-7628-478F-BD81-93B0BA7BE246}" type="slidenum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‹N°›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41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  <p:sldLayoutId id="2147483776" r:id="rId25"/>
    <p:sldLayoutId id="2147483777" r:id="rId26"/>
    <p:sldLayoutId id="2147483778" r:id="rId27"/>
    <p:sldLayoutId id="2147483779" r:id="rId28"/>
    <p:sldLayoutId id="2147483780" r:id="rId29"/>
    <p:sldLayoutId id="2147483781" r:id="rId30"/>
    <p:sldLayoutId id="2147483782" r:id="rId31"/>
    <p:sldLayoutId id="2147483783" r:id="rId32"/>
    <p:sldLayoutId id="2147483784" r:id="rId33"/>
    <p:sldLayoutId id="2147483785" r:id="rId34"/>
    <p:sldLayoutId id="2147483786" r:id="rId35"/>
    <p:sldLayoutId id="2147483787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99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F23BE-8890-485B-823E-B8E8B4488DA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16/11/2017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20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5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Relationship Id="rId5" Type="http://schemas.openxmlformats.org/officeDocument/2006/relationships/comments" Target="../comments/commen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54.xml"/><Relationship Id="rId1" Type="http://schemas.openxmlformats.org/officeDocument/2006/relationships/themeOverride" Target="../theme/themeOverride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712226" y="6060105"/>
            <a:ext cx="3576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Amel NEJJARI – UAE</a:t>
            </a:r>
          </a:p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amelnejjari@yahoo.fr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1974313" y="305324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4556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1</a:t>
            </a:r>
            <a:r>
              <a:rPr lang="fr-FR" baseline="300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Workshop du projet Erasmus+ e-VAL</a:t>
            </a:r>
          </a:p>
          <a:p>
            <a:pPr algn="ctr"/>
            <a:r>
              <a:rPr lang="fr-FR" b="1" dirty="0" smtClean="0"/>
              <a:t>Le projet Erasmus+ e-Val,</a:t>
            </a:r>
            <a:endParaRPr lang="fr-FR" dirty="0" smtClean="0"/>
          </a:p>
          <a:p>
            <a:pPr algn="ctr"/>
            <a:r>
              <a:rPr lang="fr-FR" b="1" dirty="0" smtClean="0"/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Vendredi 17 novembre 2017</a:t>
            </a:r>
          </a:p>
          <a:p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Faculté des Sciences et Techniques de Tanger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1502922" y="5139458"/>
            <a:ext cx="86954" cy="18028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64135" y="3568630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Erasmus+ e-Val : un projet clé pour développer les liens entreprises - </a:t>
            </a: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universités</a:t>
            </a:r>
            <a:endParaRPr lang="fr-FR" sz="2400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25" y="188640"/>
            <a:ext cx="4321411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4365" y="-900949"/>
            <a:ext cx="3299012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1789" y="76836"/>
            <a:ext cx="1295490" cy="1711963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649473" y="5553600"/>
            <a:ext cx="357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Equipe Projet e-VAL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10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1524000" y="1001473"/>
            <a:ext cx="9144000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6731176" y="-1585244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0800000" flipV="1">
            <a:off x="1541929" y="1131274"/>
            <a:ext cx="10650071" cy="1107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defRPr/>
            </a:pPr>
            <a:r>
              <a:rPr lang="en-US" sz="3600" dirty="0">
                <a:solidFill>
                  <a:prstClr val="white">
                    <a:lumMod val="65000"/>
                  </a:prstClr>
                </a:solidFill>
                <a:latin typeface="Century Gothic" pitchFamily="34" charset="0"/>
              </a:rPr>
              <a:t>PRESENTATION DU </a:t>
            </a:r>
            <a:r>
              <a:rPr lang="en-US" sz="3600" dirty="0" smtClean="0">
                <a:solidFill>
                  <a:prstClr val="white">
                    <a:lumMod val="65000"/>
                  </a:prstClr>
                </a:solidFill>
                <a:latin typeface="Century Gothic" pitchFamily="34" charset="0"/>
              </a:rPr>
              <a:t>PROJET ERASMUS+ e-VAL</a:t>
            </a:r>
            <a:endParaRPr lang="fr-FR" sz="3600" dirty="0">
              <a:solidFill>
                <a:prstClr val="white">
                  <a:lumMod val="65000"/>
                </a:prstClr>
              </a:solidFill>
              <a:latin typeface="Century Gothic" pitchFamily="34" charset="0"/>
            </a:endParaRP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5793" y="2664888"/>
            <a:ext cx="2968263" cy="3760105"/>
          </a:xfrm>
          <a:prstGeom prst="rect">
            <a:avLst/>
          </a:prstGeom>
        </p:spPr>
      </p:pic>
      <p:sp>
        <p:nvSpPr>
          <p:cNvPr id="36" name="Espace réservé du numéro de diapositive 17">
            <a:extLst>
              <a:ext uri="{FF2B5EF4-FFF2-40B4-BE49-F238E27FC236}">
                <a16:creationId xmlns:a16="http://schemas.microsoft.com/office/drawing/2014/main" xmlns="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:a16="http://schemas.microsoft.com/office/drawing/2014/main" xmlns="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:a16="http://schemas.microsoft.com/office/drawing/2014/main" xmlns="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:a16="http://schemas.microsoft.com/office/drawing/2014/main" xmlns="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:a16="http://schemas.microsoft.com/office/drawing/2014/main" xmlns="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5197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89823" y="633361"/>
            <a:ext cx="10363200" cy="2622153"/>
          </a:xfrm>
        </p:spPr>
        <p:txBody>
          <a:bodyPr>
            <a:noAutofit/>
          </a:bodyPr>
          <a:lstStyle/>
          <a:p>
            <a:r>
              <a:rPr lang="fr-FR" sz="3600" b="1" dirty="0" smtClean="0">
                <a:latin typeface="Century Gothic" pitchFamily="34" charset="0"/>
                <a:ea typeface="+mn-ea"/>
                <a:cs typeface="+mn-cs"/>
              </a:rPr>
              <a:t>Exploitation des compétences et Valorisation des acquis pour une meilleure insertion et visibilité professionnelles (e-VAL)</a:t>
            </a:r>
            <a:br>
              <a:rPr lang="fr-FR" sz="3600" b="1" dirty="0" smtClean="0">
                <a:latin typeface="Century Gothic" pitchFamily="34" charset="0"/>
                <a:ea typeface="+mn-ea"/>
                <a:cs typeface="+mn-cs"/>
              </a:rPr>
            </a:br>
            <a:endParaRPr lang="fr-FR" sz="36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953" y="3926922"/>
            <a:ext cx="4321411" cy="936104"/>
          </a:xfrm>
          <a:prstGeom prst="rect">
            <a:avLst/>
          </a:prstGeom>
          <a:noFill/>
        </p:spPr>
      </p:pic>
      <p:pic>
        <p:nvPicPr>
          <p:cNvPr id="5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4506" y="2770098"/>
            <a:ext cx="3299012" cy="3299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rcRect/>
          <a:stretch>
            <a:fillRect t="-5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571461" y="332657"/>
            <a:ext cx="11144328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3600" b="1" dirty="0" smtClean="0">
                <a:solidFill>
                  <a:srgbClr val="0000FF"/>
                </a:solidFill>
                <a:latin typeface="+mj-lt"/>
              </a:rPr>
              <a:t>6 institutions de l’Union Européenne </a:t>
            </a:r>
            <a:r>
              <a:rPr lang="fr-FR" sz="3600" dirty="0" smtClean="0">
                <a:solidFill>
                  <a:srgbClr val="0000FF"/>
                </a:solidFill>
                <a:latin typeface="+mj-lt"/>
              </a:rPr>
              <a:t> </a:t>
            </a:r>
            <a:endParaRPr lang="fr-FR" sz="3600" b="1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 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1400" dirty="0" smtClean="0">
                <a:solidFill>
                  <a:srgbClr val="0000FF"/>
                </a:solidFill>
              </a:rPr>
              <a:t>                                                       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	            </a:t>
            </a: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358775">
              <a:spcAft>
                <a:spcPts val="4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	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 	            </a:t>
            </a: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</a:t>
            </a:r>
          </a:p>
          <a:p>
            <a:pPr marL="358775"/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     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/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	</a:t>
            </a:r>
          </a:p>
          <a:p>
            <a:pPr marL="358775"/>
            <a:r>
              <a:rPr lang="fr-FR" sz="2400" dirty="0" smtClean="0">
                <a:solidFill>
                  <a:srgbClr val="0000FF"/>
                </a:solidFill>
                <a:latin typeface="+mj-lt"/>
              </a:rPr>
              <a:t>	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>
              <a:spcAft>
                <a:spcPts val="4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     </a:t>
            </a:r>
          </a:p>
          <a:p>
            <a:pPr marL="358775"/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</a:t>
            </a:r>
            <a:r>
              <a:rPr lang="fr-FR" sz="2000" dirty="0" smtClean="0">
                <a:solidFill>
                  <a:srgbClr val="0000FF"/>
                </a:solidFill>
              </a:rPr>
              <a:t> </a:t>
            </a:r>
            <a:endParaRPr lang="fr-FR" sz="2000" dirty="0" smtClean="0">
              <a:solidFill>
                <a:srgbClr val="0000FF"/>
              </a:solidFill>
              <a:latin typeface="+mj-lt"/>
            </a:endParaRPr>
          </a:p>
          <a:p>
            <a:pPr marL="358775">
              <a:spcAft>
                <a:spcPts val="1200"/>
              </a:spcAft>
            </a:pPr>
            <a:r>
              <a:rPr lang="fr-FR" sz="2000" dirty="0" smtClean="0">
                <a:solidFill>
                  <a:srgbClr val="0000FF"/>
                </a:solidFill>
                <a:latin typeface="+mj-lt"/>
              </a:rPr>
              <a:t>                             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-3450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2" name="21 Grupo"/>
          <p:cNvGrpSpPr/>
          <p:nvPr/>
        </p:nvGrpSpPr>
        <p:grpSpPr>
          <a:xfrm>
            <a:off x="8784299" y="4797152"/>
            <a:ext cx="2027096" cy="792088"/>
            <a:chOff x="428596" y="3000372"/>
            <a:chExt cx="1520322" cy="571504"/>
          </a:xfrm>
        </p:grpSpPr>
        <p:pic>
          <p:nvPicPr>
            <p:cNvPr id="15363" name="Picture 3" descr="\\tsclient\usb\VIETUD\EXPERES 2015\Logo EXPERES\Logos UE\kth_log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3000372"/>
              <a:ext cx="571504" cy="571504"/>
            </a:xfrm>
            <a:prstGeom prst="rect">
              <a:avLst/>
            </a:prstGeom>
            <a:noFill/>
          </p:spPr>
        </p:pic>
        <p:sp>
          <p:nvSpPr>
            <p:cNvPr id="15" name="14 CuadroTexto"/>
            <p:cNvSpPr txBox="1"/>
            <p:nvPr/>
          </p:nvSpPr>
          <p:spPr>
            <a:xfrm>
              <a:off x="1000100" y="3143248"/>
              <a:ext cx="948818" cy="28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Kungliga</a:t>
              </a:r>
              <a:r>
                <a:rPr lang="es-ES_tradnl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 </a:t>
              </a:r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Tekniska</a:t>
              </a:r>
              <a:endParaRPr lang="es-ES_tradnl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  <a:p>
              <a:r>
                <a:rPr lang="es-ES_tradnl" sz="10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 pitchFamily="66" charset="0"/>
                  <a:cs typeface="Arial" pitchFamily="34" charset="0"/>
                </a:rPr>
                <a:t>Hoegskolan</a:t>
              </a:r>
              <a:endParaRPr lang="es-E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grpSp>
        <p:nvGrpSpPr>
          <p:cNvPr id="3" name="20 Grupo"/>
          <p:cNvGrpSpPr/>
          <p:nvPr/>
        </p:nvGrpSpPr>
        <p:grpSpPr>
          <a:xfrm>
            <a:off x="1103445" y="4797153"/>
            <a:ext cx="2312299" cy="862053"/>
            <a:chOff x="857224" y="5072075"/>
            <a:chExt cx="1485140" cy="587131"/>
          </a:xfrm>
        </p:grpSpPr>
        <p:pic>
          <p:nvPicPr>
            <p:cNvPr id="15367" name="Picture 7" descr="\\tsclient\usb\VIETUD\EXPERES 2015\Logo EXPERES\Logos UE\UniDeVigo_1337x191.pn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5852" y="5357826"/>
              <a:ext cx="1056512" cy="150930"/>
            </a:xfrm>
            <a:prstGeom prst="rect">
              <a:avLst/>
            </a:prstGeom>
            <a:noFill/>
          </p:spPr>
        </p:pic>
        <p:pic>
          <p:nvPicPr>
            <p:cNvPr id="15368" name="Picture 8" descr="\\tsclient\usb\VIETUD\EXPERES 2015\Logo EXPERES\Logos UE\Uvigo_logo2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224" y="5072075"/>
              <a:ext cx="428628" cy="587131"/>
            </a:xfrm>
            <a:prstGeom prst="rect">
              <a:avLst/>
            </a:prstGeom>
            <a:noFill/>
          </p:spPr>
        </p:pic>
      </p:grpSp>
      <p:pic>
        <p:nvPicPr>
          <p:cNvPr id="5121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31905" y="1268760"/>
            <a:ext cx="1336543" cy="1329860"/>
          </a:xfrm>
          <a:prstGeom prst="rect">
            <a:avLst/>
          </a:prstGeom>
          <a:noFill/>
        </p:spPr>
      </p:pic>
      <p:pic>
        <p:nvPicPr>
          <p:cNvPr id="5122" name="Picture 2" descr="C:\Users\Amal\Desktop\téléchargem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7381" y="3068960"/>
            <a:ext cx="3227435" cy="849437"/>
          </a:xfrm>
          <a:prstGeom prst="rect">
            <a:avLst/>
          </a:prstGeom>
          <a:noFill/>
        </p:spPr>
      </p:pic>
      <p:pic>
        <p:nvPicPr>
          <p:cNvPr id="5123" name="Picture 3" descr="C:\Users\Amal\Desktop\téléchargement (1)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47862" y="4797152"/>
            <a:ext cx="2413509" cy="648072"/>
          </a:xfrm>
          <a:prstGeom prst="rect">
            <a:avLst/>
          </a:prstGeom>
          <a:noFill/>
        </p:spPr>
      </p:pic>
      <p:pic>
        <p:nvPicPr>
          <p:cNvPr id="5124" name="Picture 4" descr="C:\Users\Amal\Desktop\téléchargement (2)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00257" y="3140968"/>
            <a:ext cx="2837684" cy="672083"/>
          </a:xfrm>
          <a:prstGeom prst="rect">
            <a:avLst/>
          </a:prstGeom>
          <a:noFill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rcRect/>
          <a:stretch>
            <a:fillRect t="-5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-3450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6386" name="Picture 2" descr="\\tsclient\usb\VIETUD\EXPERES 2015\Logo EXPERES\Logos UMaroc\UAE_logo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16214" y="1052737"/>
            <a:ext cx="1680021" cy="1297441"/>
          </a:xfrm>
          <a:prstGeom prst="rect">
            <a:avLst/>
          </a:prstGeom>
          <a:noFill/>
        </p:spPr>
      </p:pic>
      <p:pic>
        <p:nvPicPr>
          <p:cNvPr id="16387" name="Picture 3" descr="\\tsclient\usb\VIETUD\EXPERES 2015\Logo EXPERES\Logos UMaroc\UIT_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6470" t="8333" r="20588" b="8333"/>
          <a:stretch>
            <a:fillRect/>
          </a:stretch>
        </p:blipFill>
        <p:spPr bwMode="auto">
          <a:xfrm>
            <a:off x="527381" y="3356992"/>
            <a:ext cx="1428760" cy="1135070"/>
          </a:xfrm>
          <a:prstGeom prst="rect">
            <a:avLst/>
          </a:prstGeom>
          <a:noFill/>
        </p:spPr>
      </p:pic>
      <p:pic>
        <p:nvPicPr>
          <p:cNvPr id="16394" name="Picture 10" descr="\\tsclient\usb\VIETUD\EXPERES 2015\Logo EXPERES\Logos UMaroc\UIZ_logo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49" t="6563" r="8333" b="21042"/>
          <a:stretch>
            <a:fillRect/>
          </a:stretch>
        </p:blipFill>
        <p:spPr bwMode="auto">
          <a:xfrm>
            <a:off x="7824192" y="3429000"/>
            <a:ext cx="1238259" cy="1190634"/>
          </a:xfrm>
          <a:prstGeom prst="rect">
            <a:avLst/>
          </a:prstGeom>
          <a:noFill/>
        </p:spPr>
      </p:pic>
      <p:pic>
        <p:nvPicPr>
          <p:cNvPr id="16397" name="Picture 13" descr="\\tsclient\usb\VIETUD\EXPERES 2015\Logo EXPERES\Logos UMaroc\USMBA_logo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419"/>
          <a:stretch>
            <a:fillRect/>
          </a:stretch>
        </p:blipFill>
        <p:spPr bwMode="auto">
          <a:xfrm>
            <a:off x="5519936" y="3284984"/>
            <a:ext cx="1492247" cy="1236795"/>
          </a:xfrm>
          <a:prstGeom prst="rect">
            <a:avLst/>
          </a:prstGeom>
          <a:noFill/>
        </p:spPr>
      </p:pic>
      <p:pic>
        <p:nvPicPr>
          <p:cNvPr id="16392" name="Picture 8" descr="\\tsclient\usb\VIETUD\EXPERES 2015\Logo EXPERES\Logos UMaroc\ENSSUP_logo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9563" y="980729"/>
            <a:ext cx="2762269" cy="1764783"/>
          </a:xfrm>
          <a:prstGeom prst="rect">
            <a:avLst/>
          </a:prstGeom>
          <a:noFill/>
        </p:spPr>
      </p:pic>
      <p:sp>
        <p:nvSpPr>
          <p:cNvPr id="52" name="ZoneTexte 51"/>
          <p:cNvSpPr txBox="1"/>
          <p:nvPr/>
        </p:nvSpPr>
        <p:spPr>
          <a:xfrm>
            <a:off x="335360" y="332657"/>
            <a:ext cx="11049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11187" defTabSz="712788">
              <a:spcAft>
                <a:spcPts val="600"/>
              </a:spcAft>
            </a:pPr>
            <a:r>
              <a:rPr lang="fr-FR" sz="3600" b="1" dirty="0" smtClean="0">
                <a:solidFill>
                  <a:srgbClr val="0C7CD2"/>
                </a:solidFill>
                <a:latin typeface="+mj-lt"/>
              </a:rPr>
              <a:t>6 universités marocaines + Ministère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778220" y="26788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3" name="Image 2" descr="UMP_logo2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59" y="3429000"/>
            <a:ext cx="1253711" cy="936104"/>
          </a:xfrm>
          <a:prstGeom prst="rect">
            <a:avLst/>
          </a:prstGeom>
        </p:spPr>
      </p:pic>
      <p:sp>
        <p:nvSpPr>
          <p:cNvPr id="2050" name="AutoShape 2" descr="Résultat de recherche d'images pour &quot;UIR&quot;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7" name="Picture 3" descr="C:\Users\Amal\Desktop\Logo-UI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44405" y="3717033"/>
            <a:ext cx="2051315" cy="599455"/>
          </a:xfrm>
          <a:prstGeom prst="rect">
            <a:avLst/>
          </a:prstGeom>
          <a:noFill/>
        </p:spPr>
      </p:pic>
      <p:sp>
        <p:nvSpPr>
          <p:cNvPr id="60" name="ZoneTexte 59"/>
          <p:cNvSpPr txBox="1"/>
          <p:nvPr/>
        </p:nvSpPr>
        <p:spPr>
          <a:xfrm>
            <a:off x="719403" y="4797153"/>
            <a:ext cx="1094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srgbClr val="0C7CD2"/>
                </a:solidFill>
                <a:latin typeface="+mj-lt"/>
              </a:rPr>
              <a:t>2 représentants socio-économiques</a:t>
            </a:r>
          </a:p>
        </p:txBody>
      </p:sp>
      <p:pic>
        <p:nvPicPr>
          <p:cNvPr id="2052" name="Picture 4" descr="C:\Users\Amal\Desktop\téléchargement (3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31638" y="5445225"/>
            <a:ext cx="1524761" cy="1143571"/>
          </a:xfrm>
          <a:prstGeom prst="rect">
            <a:avLst/>
          </a:prstGeom>
          <a:noFill/>
        </p:spPr>
      </p:pic>
      <p:pic>
        <p:nvPicPr>
          <p:cNvPr id="2053" name="Picture 5" descr="C:\Users\Amal\Desktop\téléchargement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72064" y="5445225"/>
            <a:ext cx="2717536" cy="1088785"/>
          </a:xfrm>
          <a:prstGeom prst="rect">
            <a:avLst/>
          </a:prstGeom>
          <a:noFill/>
        </p:spPr>
      </p:pic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227"/>
          <p:cNvSpPr txBox="1">
            <a:spLocks noChangeArrowheads="1"/>
          </p:cNvSpPr>
          <p:nvPr/>
        </p:nvSpPr>
        <p:spPr bwMode="auto">
          <a:xfrm>
            <a:off x="953058" y="2566347"/>
            <a:ext cx="5733102" cy="294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fr-FR" dirty="0" smtClean="0">
                <a:latin typeface="Century Gothic" pitchFamily="34" charset="0"/>
              </a:rPr>
              <a:t>Mettre en place un environnement numérique permettant aux étudiants marocains de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développer leur visibilité numérique</a:t>
            </a:r>
            <a:r>
              <a:rPr lang="fr-FR" dirty="0" smtClean="0">
                <a:latin typeface="Century Gothic" pitchFamily="34" charset="0"/>
              </a:rPr>
              <a:t> par la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capitalisation</a:t>
            </a:r>
            <a:r>
              <a:rPr lang="fr-FR" dirty="0" smtClean="0">
                <a:latin typeface="Century Gothic" pitchFamily="34" charset="0"/>
              </a:rPr>
              <a:t> des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acquis </a:t>
            </a:r>
            <a:r>
              <a:rPr lang="fr-FR" dirty="0" smtClean="0">
                <a:latin typeface="Century Gothic" pitchFamily="34" charset="0"/>
              </a:rPr>
              <a:t>de formation et des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compétences</a:t>
            </a:r>
            <a:r>
              <a:rPr lang="fr-FR" dirty="0" smtClean="0">
                <a:latin typeface="Century Gothic" pitchFamily="34" charset="0"/>
              </a:rPr>
              <a:t> obtenues au cours de leurs études et après l’obtention de leur diplôme.</a:t>
            </a:r>
          </a:p>
          <a:p>
            <a:pPr marL="0" indent="0" algn="ctr">
              <a:lnSpc>
                <a:spcPct val="150000"/>
              </a:lnSpc>
            </a:pP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50" name="Text Box 225"/>
          <p:cNvSpPr txBox="1">
            <a:spLocks noChangeArrowheads="1"/>
          </p:cNvSpPr>
          <p:nvPr/>
        </p:nvSpPr>
        <p:spPr bwMode="auto">
          <a:xfrm>
            <a:off x="0" y="2895601"/>
            <a:ext cx="6635858" cy="16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dirty="0" smtClean="0">
                <a:latin typeface="Century Gothic" pitchFamily="34" charset="0"/>
              </a:rPr>
              <a:t>Positionner la plateforme e-VAL comme un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outil</a:t>
            </a:r>
            <a:r>
              <a:rPr lang="fr-FR" dirty="0" smtClean="0">
                <a:latin typeface="Century Gothic" pitchFamily="34" charset="0"/>
              </a:rPr>
              <a:t> d’aide à </a:t>
            </a:r>
            <a:r>
              <a:rPr lang="fr-FR" b="1" dirty="0" smtClean="0">
                <a:solidFill>
                  <a:srgbClr val="00B0F0"/>
                </a:solidFill>
                <a:latin typeface="Century Gothic" pitchFamily="34" charset="0"/>
              </a:rPr>
              <a:t>l’insertion professionnelle</a:t>
            </a:r>
          </a:p>
          <a:p>
            <a:pPr lvl="0" algn="ctr">
              <a:lnSpc>
                <a:spcPct val="200000"/>
              </a:lnSpc>
            </a:pPr>
            <a:endParaRPr lang="fr-FR" dirty="0">
              <a:solidFill>
                <a:prstClr val="black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442440"/>
            <a:ext cx="9144000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gray">
          <a:xfrm>
            <a:off x="6508376" y="1704086"/>
            <a:ext cx="5683624" cy="407489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fr-FR">
              <a:solidFill>
                <a:srgbClr val="009900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>
            <a:off x="6442690" y="3472888"/>
            <a:ext cx="0" cy="5729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Groupe 12"/>
          <p:cNvGrpSpPr/>
          <p:nvPr/>
        </p:nvGrpSpPr>
        <p:grpSpPr>
          <a:xfrm>
            <a:off x="6907445" y="1979515"/>
            <a:ext cx="3383347" cy="3397820"/>
            <a:chOff x="6907445" y="1537075"/>
            <a:chExt cx="3383347" cy="3397820"/>
          </a:xfrm>
        </p:grpSpPr>
        <p:sp>
          <p:nvSpPr>
            <p:cNvPr id="10" name="Flèche gauche 9"/>
            <p:cNvSpPr/>
            <p:nvPr/>
          </p:nvSpPr>
          <p:spPr bwMode="gray">
            <a:xfrm rot="5400000">
              <a:off x="8383932" y="1572576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7" name="Flèche gauche 56"/>
            <p:cNvSpPr/>
            <p:nvPr/>
          </p:nvSpPr>
          <p:spPr bwMode="gray">
            <a:xfrm rot="16200000">
              <a:off x="8383932" y="4570190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8" name="Flèche gauche 57"/>
            <p:cNvSpPr/>
            <p:nvPr/>
          </p:nvSpPr>
          <p:spPr bwMode="gray">
            <a:xfrm>
              <a:off x="6907445" y="3121002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9" name="Flèche gauche 58"/>
            <p:cNvSpPr/>
            <p:nvPr/>
          </p:nvSpPr>
          <p:spPr bwMode="gray">
            <a:xfrm rot="10800000">
              <a:off x="9890586" y="3122368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gray">
            <a:xfrm>
              <a:off x="7277484" y="1921587"/>
              <a:ext cx="2613102" cy="2613102"/>
            </a:xfrm>
            <a:prstGeom prst="ellipse">
              <a:avLst/>
            </a:prstGeom>
            <a:noFill/>
            <a:ln w="28575" algn="ctr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743631" y="3380357"/>
            <a:ext cx="5806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Adopter la démarche e-portfolio</a:t>
            </a:r>
            <a:r>
              <a:rPr lang="fr-FR" dirty="0" smtClean="0">
                <a:solidFill>
                  <a:schemeClr val="accent1"/>
                </a:solidFill>
                <a:latin typeface="Century Gothic" panose="020B0502020202020204" pitchFamily="34" charset="0"/>
                <a:cs typeface="Times New Roman" pitchFamily="18" charset="0"/>
              </a:rPr>
              <a:t>.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ctr">
              <a:lnSpc>
                <a:spcPct val="200000"/>
              </a:lnSpc>
            </a:pPr>
            <a:endParaRPr lang="fr-FR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2" name="Rectangle 31"/>
          <p:cNvSpPr/>
          <p:nvPr/>
        </p:nvSpPr>
        <p:spPr>
          <a:xfrm rot="16200000" flipV="1">
            <a:off x="4382696" y="-1935392"/>
            <a:ext cx="45719" cy="647132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1129553" y="518926"/>
            <a:ext cx="6556223" cy="5749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E2001A"/>
              </a:buClr>
            </a:pPr>
            <a:r>
              <a:rPr lang="fr-FR" sz="2400" b="1" dirty="0" smtClean="0">
                <a:latin typeface="Century Gothic" pitchFamily="34" charset="0"/>
              </a:rPr>
              <a:t>Objectif général du projet Erasmus+ e-VAL</a:t>
            </a:r>
            <a:endParaRPr lang="fr-FR" sz="2400" b="1" dirty="0">
              <a:latin typeface="Century Gothic" pitchFamily="34" charset="0"/>
            </a:endParaRPr>
          </a:p>
        </p:txBody>
      </p:sp>
      <p:sp>
        <p:nvSpPr>
          <p:cNvPr id="35" name="Espace réservé du numéro de diapositive 17"/>
          <p:cNvSpPr txBox="1">
            <a:spLocks/>
          </p:cNvSpPr>
          <p:nvPr/>
        </p:nvSpPr>
        <p:spPr>
          <a:xfrm>
            <a:off x="5687808" y="6481142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" name="Espace réservé du numéro de diapositive 17">
            <a:extLst>
              <a:ext uri="{FF2B5EF4-FFF2-40B4-BE49-F238E27FC236}">
                <a16:creationId xmlns:a16="http://schemas.microsoft.com/office/drawing/2014/main" xmlns="" id="{08816D34-7F30-44F6-B725-E04C776529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5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40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sp>
        <p:nvSpPr>
          <p:cNvPr id="44" name="Espace réservé du numéro de diapositive 17">
            <a:extLst>
              <a:ext uri="{FF2B5EF4-FFF2-40B4-BE49-F238E27FC236}">
                <a16:creationId xmlns:a16="http://schemas.microsoft.com/office/drawing/2014/main" xmlns="" id="{845C7724-5E1C-4AEE-9800-D33896E95ADE}"/>
              </a:ext>
            </a:extLst>
          </p:cNvPr>
          <p:cNvSpPr txBox="1">
            <a:spLocks/>
          </p:cNvSpPr>
          <p:nvPr/>
        </p:nvSpPr>
        <p:spPr>
          <a:xfrm>
            <a:off x="11040884" y="6117889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</a:p>
        </p:txBody>
      </p:sp>
      <p:pic>
        <p:nvPicPr>
          <p:cNvPr id="2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4882" y="1990169"/>
            <a:ext cx="3299012" cy="3299012"/>
          </a:xfrm>
          <a:prstGeom prst="rect">
            <a:avLst/>
          </a:prstGeom>
          <a:noFill/>
        </p:spPr>
      </p:pic>
      <p:pic>
        <p:nvPicPr>
          <p:cNvPr id="34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86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0" grpId="0"/>
      <p:bldP spid="3" grpId="0"/>
      <p:bldP spid="3" grpId="1"/>
      <p:bldP spid="32" grpId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Objectifs spécifiques du projet </a:t>
            </a:r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Erasmus+ e-VAL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9350" y="1457400"/>
            <a:ext cx="11713301" cy="54006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Capitaliser les expériences, les compétences, les acquis de l’expérience, les apprentissages formels, informels, non formels tout au long de la </a:t>
            </a:r>
            <a:r>
              <a:rPr lang="fr-FR" sz="1500" b="1" dirty="0" smtClean="0">
                <a:latin typeface="Verdana" pitchFamily="34" charset="0"/>
              </a:rPr>
              <a:t>vie</a:t>
            </a: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Cultiver une identité numérique et une </a:t>
            </a:r>
            <a:r>
              <a:rPr lang="fr-FR" sz="1500" b="1" dirty="0" smtClean="0">
                <a:latin typeface="Verdana" pitchFamily="34" charset="0"/>
              </a:rPr>
              <a:t>e-réputation</a:t>
            </a: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Détecter des compétences requises</a:t>
            </a:r>
          </a:p>
          <a:p>
            <a:pPr algn="just">
              <a:buFont typeface="Wingdings" pitchFamily="2" charset="2"/>
              <a:buChar char="ü"/>
            </a:pP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Connaître les compétences existantes sur le marché du </a:t>
            </a:r>
            <a:r>
              <a:rPr lang="fr-FR" sz="1500" b="1" dirty="0" smtClean="0">
                <a:latin typeface="Verdana" pitchFamily="34" charset="0"/>
              </a:rPr>
              <a:t>travail</a:t>
            </a: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Fournir des informations sur leurs </a:t>
            </a:r>
            <a:r>
              <a:rPr lang="fr-FR" sz="1500" b="1" dirty="0" smtClean="0">
                <a:latin typeface="Verdana" pitchFamily="34" charset="0"/>
              </a:rPr>
              <a:t>activités</a:t>
            </a: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Proposer des stages, des offres d’emploi…</a:t>
            </a:r>
          </a:p>
          <a:p>
            <a:pPr algn="just">
              <a:buFont typeface="Wingdings" pitchFamily="2" charset="2"/>
              <a:buChar char="ü"/>
            </a:pP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Diffuser l’information sur son offre de </a:t>
            </a:r>
            <a:r>
              <a:rPr lang="fr-FR" sz="1500" b="1" dirty="0" smtClean="0">
                <a:latin typeface="Verdana" pitchFamily="34" charset="0"/>
              </a:rPr>
              <a:t>formation</a:t>
            </a: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Assurer une meilleure visibilité des </a:t>
            </a:r>
            <a:r>
              <a:rPr lang="fr-FR" sz="1500" b="1" dirty="0" smtClean="0">
                <a:latin typeface="Verdana" pitchFamily="34" charset="0"/>
              </a:rPr>
              <a:t>diplômes</a:t>
            </a:r>
            <a:endParaRPr lang="fr-FR" sz="1500" b="1" dirty="0" smtClean="0">
              <a:latin typeface="Verdana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fr-FR" sz="1500" b="1" dirty="0" smtClean="0">
                <a:latin typeface="Verdana" pitchFamily="34" charset="0"/>
              </a:rPr>
              <a:t> Participer </a:t>
            </a:r>
            <a:r>
              <a:rPr lang="fr-FR" sz="1500" b="1" dirty="0" smtClean="0">
                <a:latin typeface="Verdana" pitchFamily="34" charset="0"/>
              </a:rPr>
              <a:t>à </a:t>
            </a:r>
            <a:r>
              <a:rPr lang="fr-FR" sz="1500" b="1" dirty="0" smtClean="0">
                <a:latin typeface="Verdana" pitchFamily="34" charset="0"/>
              </a:rPr>
              <a:t>la construction numérique de l’espace marocain de l’enseignement supérieur</a:t>
            </a:r>
          </a:p>
          <a:p>
            <a:pPr algn="just">
              <a:buFont typeface="Wingdings" pitchFamily="2" charset="2"/>
              <a:buChar char="§"/>
            </a:pPr>
            <a:endParaRPr lang="fr-FR" sz="1500" b="1" dirty="0" smtClean="0">
              <a:latin typeface="Verdana" pitchFamily="34" charset="0"/>
            </a:endParaRPr>
          </a:p>
          <a:p>
            <a:pPr>
              <a:buNone/>
            </a:pPr>
            <a:endParaRPr lang="fr-FR" sz="15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3629661" y="-2271569"/>
            <a:ext cx="45719" cy="647132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grpSp>
        <p:nvGrpSpPr>
          <p:cNvPr id="6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3764" y="0"/>
            <a:ext cx="10972800" cy="1143000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Lots du projet e-VAL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96011" y="908721"/>
          <a:ext cx="11952652" cy="56704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435"/>
                <a:gridCol w="2304256"/>
                <a:gridCol w="4608512"/>
                <a:gridCol w="1248139"/>
                <a:gridCol w="1305107"/>
                <a:gridCol w="1479203"/>
              </a:tblGrid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Lot n</a:t>
                      </a:r>
                      <a:r>
                        <a:rPr lang="fr-FR" b="1" dirty="0" smtClean="0">
                          <a:solidFill>
                            <a:srgbClr val="FF0000"/>
                          </a:solidFill>
                          <a:latin typeface="Century Gothic"/>
                        </a:rPr>
                        <a:t>°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Type de lot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Intitulé du lot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Début 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Fin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Durée</a:t>
                      </a:r>
                    </a:p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(mois)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</a:tr>
              <a:tr h="655332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chemeClr val="tx1"/>
                          </a:solidFill>
                        </a:rPr>
                        <a:t>WP.1</a:t>
                      </a:r>
                      <a:endParaRPr lang="fr-FR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Préparation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Etats des lieux et orientations du projet e-VAL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WP.2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Préparation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Constitution et formation d</a:t>
                      </a:r>
                      <a:r>
                        <a:rPr lang="fr-FR" baseline="0" dirty="0" smtClean="0"/>
                        <a:t>es équipes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80175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WP.3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Spécification et conception de la plateforme e-VAL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80175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WP.4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Mise en œuvre de la plateforme </a:t>
                      </a:r>
                    </a:p>
                    <a:p>
                      <a:r>
                        <a:rPr lang="fr-FR" dirty="0" smtClean="0"/>
                        <a:t>e-VAL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121920" marR="12192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67465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WP.5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Validation et expérimentation</a:t>
                      </a:r>
                      <a:r>
                        <a:rPr lang="fr-FR" baseline="0" dirty="0" smtClean="0"/>
                        <a:t> de la plateforme e-VAL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WP.6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Développement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Mise en place et</a:t>
                      </a:r>
                      <a:r>
                        <a:rPr lang="fr-FR" baseline="0" dirty="0" smtClean="0"/>
                        <a:t> réingénierie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121920" marR="12192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WP.7</a:t>
                      </a:r>
                      <a:endParaRPr lang="fr-FR" b="1" dirty="0"/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Qualité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Assurance et contrôle de la qualité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8BEA84"/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WP.8</a:t>
                      </a:r>
                      <a:endParaRPr lang="fr-FR" b="1" dirty="0"/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Diffusion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Diffusion et pérennité</a:t>
                      </a:r>
                      <a:endParaRPr lang="fr-FR" dirty="0"/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121920" marR="12192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24787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WP.9</a:t>
                      </a:r>
                      <a:endParaRPr lang="fr-FR" b="1" dirty="0"/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Gestion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Gestion du projet</a:t>
                      </a:r>
                      <a:endParaRPr lang="fr-FR" dirty="0"/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121920" marR="121920"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3508636" y="-2392593"/>
            <a:ext cx="45719" cy="647132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2" descr="C:\Users\Amal\Desktop\Caricature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718" y="-291520"/>
            <a:ext cx="10206317" cy="11832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85333" y="5653255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Présenté 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par </a:t>
            </a:r>
            <a:r>
              <a:rPr lang="fr-FR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: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524435" y="6060106"/>
            <a:ext cx="3764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Amel NEJJARI – UAE</a:t>
            </a:r>
          </a:p>
          <a:p>
            <a:pPr algn="ctr"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amelnejjari@yahoo.fr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1974313" y="305324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4556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1</a:t>
            </a:r>
            <a:r>
              <a:rPr lang="fr-FR" baseline="300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 Workshop du projet Erasmus+ e-VAL</a:t>
            </a:r>
          </a:p>
          <a:p>
            <a:pPr algn="ctr"/>
            <a:r>
              <a:rPr lang="fr-FR" b="1" dirty="0" smtClean="0"/>
              <a:t>Le projet Erasmus+ e-Val,</a:t>
            </a:r>
            <a:endParaRPr lang="fr-FR" dirty="0" smtClean="0"/>
          </a:p>
          <a:p>
            <a:pPr algn="ctr"/>
            <a:r>
              <a:rPr lang="fr-FR" b="1" dirty="0" smtClean="0"/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Vendredi 17 novembre 2017</a:t>
            </a:r>
          </a:p>
          <a:p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Faculté des Sciences et Techniques de Tanger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1502922" y="5139458"/>
            <a:ext cx="86954" cy="18028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64135" y="3568630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Erasmus+ e-Val : un projet clé pour développer les liens entreprises - </a:t>
            </a: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universités</a:t>
            </a:r>
            <a:endParaRPr lang="fr-FR" sz="2400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25" y="188640"/>
            <a:ext cx="4321411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4365" y="-900949"/>
            <a:ext cx="3299012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1789" y="76836"/>
            <a:ext cx="1295490" cy="1711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7"/>
          <p:cNvSpPr txBox="1">
            <a:spLocks noChangeArrowheads="1"/>
          </p:cNvSpPr>
          <p:nvPr/>
        </p:nvSpPr>
        <p:spPr bwMode="auto">
          <a:xfrm>
            <a:off x="777442" y="435462"/>
            <a:ext cx="15600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400" b="1" dirty="0" smtClean="0">
                <a:latin typeface="Century Gothic" pitchFamily="34" charset="0"/>
              </a:rPr>
              <a:t>Contexte</a:t>
            </a: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527381" y="1700808"/>
            <a:ext cx="10752336" cy="46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just"/>
            <a:endParaRPr lang="fr-FR" sz="2000" b="1" dirty="0">
              <a:latin typeface="Verdana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31371" y="2456795"/>
            <a:ext cx="58079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1400" dirty="0" smtClean="0"/>
          </a:p>
          <a:p>
            <a:endParaRPr lang="fr-FR" sz="1400" dirty="0" smtClean="0"/>
          </a:p>
          <a:p>
            <a:endParaRPr lang="fr-FR" sz="1400" dirty="0"/>
          </a:p>
        </p:txBody>
      </p:sp>
      <p:sp>
        <p:nvSpPr>
          <p:cNvPr id="7" name="ZoneTexte 6"/>
          <p:cNvSpPr txBox="1"/>
          <p:nvPr/>
        </p:nvSpPr>
        <p:spPr>
          <a:xfrm>
            <a:off x="6480043" y="2348880"/>
            <a:ext cx="50885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pPr algn="ctr"/>
            <a:r>
              <a:rPr lang="fr-FR" dirty="0" smtClean="0"/>
              <a:t>Les diplômés enregistrent un taux de chômage de 16,3% (15,1% pour les diplômés de niveau moyen et 18,8% pour le niveau supérieur). </a:t>
            </a:r>
            <a:endParaRPr lang="bn-IN" dirty="0" smtClean="0"/>
          </a:p>
          <a:p>
            <a:pPr algn="ctr"/>
            <a:r>
              <a:rPr lang="bn-IN" dirty="0" smtClean="0"/>
              <a:t>L</a:t>
            </a:r>
            <a:r>
              <a:rPr lang="fr-FR" dirty="0" smtClean="0"/>
              <a:t>e taux de chômage est particulièrement élevé chez les titulaires de  diplômes de l’enseignement supérieur délivrés par les facultés, 22,1 % </a:t>
            </a:r>
            <a:r>
              <a:rPr lang="fr-FR" sz="1200" dirty="0" smtClean="0"/>
              <a:t>(</a:t>
            </a:r>
            <a:r>
              <a:rPr lang="fr-FR" sz="1200" b="1" dirty="0" smtClean="0"/>
              <a:t>HCP, 2013)</a:t>
            </a:r>
          </a:p>
          <a:p>
            <a:pPr algn="ctr"/>
            <a:endParaRPr lang="fr-FR" b="1" dirty="0" smtClean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975794" y="1278306"/>
            <a:ext cx="7008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Augmentation des effectifs des diplômés</a:t>
            </a:r>
          </a:p>
        </p:txBody>
      </p:sp>
      <p:sp>
        <p:nvSpPr>
          <p:cNvPr id="9" name="Flèche vers le bas 8"/>
          <p:cNvSpPr/>
          <p:nvPr/>
        </p:nvSpPr>
        <p:spPr>
          <a:xfrm>
            <a:off x="2639616" y="2348880"/>
            <a:ext cx="480053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0" y="1988840"/>
            <a:ext cx="6288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Ouverture sur l’environnement socio-économique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6576053" y="1988841"/>
            <a:ext cx="56159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Taux d’insertion professionnel insatisfaisant </a:t>
            </a:r>
          </a:p>
          <a:p>
            <a:pPr algn="ctr"/>
            <a:endParaRPr lang="fr-FR" dirty="0"/>
          </a:p>
        </p:txBody>
      </p:sp>
      <p:sp>
        <p:nvSpPr>
          <p:cNvPr id="15" name="Flèche vers le bas 14"/>
          <p:cNvSpPr/>
          <p:nvPr/>
        </p:nvSpPr>
        <p:spPr>
          <a:xfrm>
            <a:off x="9072331" y="2348880"/>
            <a:ext cx="480053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239349" y="2708920"/>
            <a:ext cx="60486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Plans sectoriels de développement</a:t>
            </a:r>
            <a:endParaRPr lang="fr-FR" sz="1400" dirty="0" smtClean="0"/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</a:t>
            </a:r>
            <a:r>
              <a:rPr lang="fr-FR" sz="1400" dirty="0" err="1" smtClean="0"/>
              <a:t>Halieutis</a:t>
            </a:r>
            <a:r>
              <a:rPr lang="fr-FR" sz="1400" dirty="0" smtClean="0"/>
              <a:t>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d’accélération industrielle 2014-2020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Stratégie Nationale pour le développement de la 	compétitivité logistique 2010-2015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Plan marocain de l’énergie solaire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Projet Marocain Intégré de l'Energie Eolienne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Vision Tourisme 2020</a:t>
            </a:r>
          </a:p>
          <a:p>
            <a:pPr>
              <a:buFont typeface="Arial" pitchFamily="34" charset="0"/>
              <a:buChar char="•"/>
            </a:pPr>
            <a:r>
              <a:rPr lang="fr-FR" sz="1400" dirty="0" smtClean="0"/>
              <a:t> Maroc </a:t>
            </a:r>
            <a:r>
              <a:rPr lang="fr-FR" sz="1400" dirty="0" err="1" smtClean="0"/>
              <a:t>Numeric</a:t>
            </a:r>
            <a:r>
              <a:rPr lang="fr-FR" sz="1400" dirty="0" smtClean="0"/>
              <a:t> 2013</a:t>
            </a:r>
          </a:p>
          <a:p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239349" y="4725145"/>
            <a:ext cx="57606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Projets européens</a:t>
            </a:r>
            <a:endParaRPr lang="fr-FR" sz="1400" dirty="0" smtClean="0"/>
          </a:p>
          <a:p>
            <a:r>
              <a:rPr lang="fr-FR" sz="1400" dirty="0" smtClean="0"/>
              <a:t>Service d’accueil et d’orientation </a:t>
            </a:r>
            <a:r>
              <a:rPr lang="fr-FR" sz="1400" dirty="0" err="1" smtClean="0"/>
              <a:t>Vietud</a:t>
            </a:r>
            <a:endParaRPr lang="fr-FR" sz="1400" dirty="0" smtClean="0"/>
          </a:p>
          <a:p>
            <a:r>
              <a:rPr lang="fr-FR" sz="1400" dirty="0" smtClean="0"/>
              <a:t>Service d’appui à l’entreprenariat Deven3c</a:t>
            </a:r>
            <a:endParaRPr lang="bn-IN" sz="1400" dirty="0" smtClean="0"/>
          </a:p>
          <a:p>
            <a:r>
              <a:rPr lang="bn-IN" sz="1400" dirty="0" smtClean="0"/>
              <a:t>PlateForme des stages (SEMSEM)</a:t>
            </a:r>
            <a:endParaRPr lang="fr-FR" sz="1400" dirty="0" smtClean="0"/>
          </a:p>
          <a:p>
            <a:endParaRPr lang="fr-FR" sz="1400" dirty="0"/>
          </a:p>
        </p:txBody>
      </p:sp>
      <p:sp>
        <p:nvSpPr>
          <p:cNvPr id="16" name="ZoneTexte 15"/>
          <p:cNvSpPr txBox="1"/>
          <p:nvPr/>
        </p:nvSpPr>
        <p:spPr>
          <a:xfrm>
            <a:off x="239349" y="5733257"/>
            <a:ext cx="5856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Intermédiation Université-Entreprise	 </a:t>
            </a:r>
            <a:endParaRPr lang="fr-FR" sz="1400" dirty="0" smtClean="0"/>
          </a:p>
          <a:p>
            <a:r>
              <a:rPr lang="fr-FR" sz="1400" dirty="0" smtClean="0"/>
              <a:t>Plan d’actions du Ministère (2013-2016)</a:t>
            </a:r>
          </a:p>
          <a:p>
            <a:r>
              <a:rPr lang="fr-FR" sz="1400" dirty="0" err="1" smtClean="0"/>
              <a:t>Idmaj</a:t>
            </a:r>
            <a:r>
              <a:rPr lang="fr-FR" sz="1400" dirty="0" smtClean="0"/>
              <a:t>, </a:t>
            </a:r>
            <a:r>
              <a:rPr lang="fr-FR" sz="1400" dirty="0" err="1" smtClean="0"/>
              <a:t>Taehil</a:t>
            </a:r>
            <a:r>
              <a:rPr lang="fr-FR" sz="1400" dirty="0" smtClean="0"/>
              <a:t>, </a:t>
            </a:r>
            <a:r>
              <a:rPr lang="fr-FR" sz="1400" dirty="0" err="1" smtClean="0"/>
              <a:t>Moukawalati</a:t>
            </a:r>
            <a:r>
              <a:rPr lang="fr-FR" sz="1400" dirty="0" smtClean="0"/>
              <a:t>, </a:t>
            </a:r>
            <a:r>
              <a:rPr lang="fr-FR" sz="1400" dirty="0" err="1" smtClean="0"/>
              <a:t>Moubadara</a:t>
            </a:r>
            <a:endParaRPr lang="fr-FR" sz="1400" dirty="0" smtClean="0"/>
          </a:p>
          <a:p>
            <a:r>
              <a:rPr lang="fr-FR" sz="1400" dirty="0" err="1" smtClean="0"/>
              <a:t>Anapec</a:t>
            </a:r>
            <a:r>
              <a:rPr lang="fr-FR" sz="1400" dirty="0" smtClean="0"/>
              <a:t> 2020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  <p:sp>
        <p:nvSpPr>
          <p:cNvPr id="19" name="Rectangle 18"/>
          <p:cNvSpPr/>
          <p:nvPr/>
        </p:nvSpPr>
        <p:spPr>
          <a:xfrm rot="16200000" flipV="1">
            <a:off x="4431734" y="-283582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/>
        </p:nvGraphicFramePr>
        <p:xfrm>
          <a:off x="1295467" y="1397000"/>
          <a:ext cx="9505056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3023659" y="2204865"/>
            <a:ext cx="2784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L’Entreprise</a:t>
            </a:r>
            <a:endParaRPr lang="fr-FR" sz="24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6288022" y="2204865"/>
            <a:ext cx="2784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L’étudiant</a:t>
            </a:r>
            <a:endParaRPr lang="fr-FR" sz="2400" b="1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3746" y="543908"/>
            <a:ext cx="4358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Une communication altérée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721641" y="2780929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CV</a:t>
            </a:r>
            <a:endParaRPr lang="fr-FR" sz="3200" b="1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sp>
        <p:nvSpPr>
          <p:cNvPr id="11" name="Rectangle 10"/>
          <p:cNvSpPr/>
          <p:nvPr/>
        </p:nvSpPr>
        <p:spPr>
          <a:xfrm rot="16200000" flipV="1">
            <a:off x="4458629" y="-2701351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mal\Desktop\C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607" y="-338707"/>
            <a:ext cx="7104789" cy="7535415"/>
          </a:xfrm>
          <a:prstGeom prst="rect">
            <a:avLst/>
          </a:prstGeom>
          <a:noFill/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  <p:pic>
        <p:nvPicPr>
          <p:cNvPr id="2050" name="Picture 2" descr="C:\Users\Amal\Desktop\Mon Cv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2957" y="0"/>
            <a:ext cx="64660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pic>
        <p:nvPicPr>
          <p:cNvPr id="1026" name="Picture 2" descr="C:\Users\Amal\Desktop\cv-med-elmkaddem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7" y="-150676"/>
            <a:ext cx="7349944" cy="7612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227"/>
          <p:cNvSpPr txBox="1">
            <a:spLocks noChangeArrowheads="1"/>
          </p:cNvSpPr>
          <p:nvPr/>
        </p:nvSpPr>
        <p:spPr bwMode="auto">
          <a:xfrm>
            <a:off x="630329" y="3467300"/>
            <a:ext cx="5733102" cy="45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>
              <a:lnSpc>
                <a:spcPct val="15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Parcours personnel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50" name="Text Box 225"/>
          <p:cNvSpPr txBox="1">
            <a:spLocks noChangeArrowheads="1"/>
          </p:cNvSpPr>
          <p:nvPr/>
        </p:nvSpPr>
        <p:spPr bwMode="auto">
          <a:xfrm>
            <a:off x="472341" y="3514166"/>
            <a:ext cx="6635858" cy="55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lnSpc>
                <a:spcPct val="200000"/>
              </a:lnSpc>
            </a:pP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Parcours professionnel</a:t>
            </a:r>
            <a:endParaRPr lang="fr-FR" dirty="0">
              <a:solidFill>
                <a:prstClr val="black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gray">
          <a:xfrm>
            <a:off x="6442690" y="1704086"/>
            <a:ext cx="5749310" cy="407489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fr-FR">
              <a:solidFill>
                <a:srgbClr val="009900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>
            <a:off x="6442690" y="3472888"/>
            <a:ext cx="0" cy="57291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Groupe 12"/>
          <p:cNvGrpSpPr/>
          <p:nvPr/>
        </p:nvGrpSpPr>
        <p:grpSpPr>
          <a:xfrm>
            <a:off x="6907445" y="1979515"/>
            <a:ext cx="3383347" cy="3397820"/>
            <a:chOff x="6907445" y="1537075"/>
            <a:chExt cx="3383347" cy="3397820"/>
          </a:xfrm>
        </p:grpSpPr>
        <p:sp>
          <p:nvSpPr>
            <p:cNvPr id="10" name="Flèche gauche 9"/>
            <p:cNvSpPr/>
            <p:nvPr/>
          </p:nvSpPr>
          <p:spPr bwMode="gray">
            <a:xfrm rot="5400000">
              <a:off x="8383932" y="1572576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7" name="Flèche gauche 56"/>
            <p:cNvSpPr/>
            <p:nvPr/>
          </p:nvSpPr>
          <p:spPr bwMode="gray">
            <a:xfrm rot="16200000">
              <a:off x="8383932" y="4570190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8" name="Flèche gauche 57"/>
            <p:cNvSpPr/>
            <p:nvPr/>
          </p:nvSpPr>
          <p:spPr bwMode="gray">
            <a:xfrm>
              <a:off x="6907445" y="3121002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59" name="Flèche gauche 58"/>
            <p:cNvSpPr/>
            <p:nvPr/>
          </p:nvSpPr>
          <p:spPr bwMode="gray">
            <a:xfrm rot="10800000">
              <a:off x="9890586" y="3122368"/>
              <a:ext cx="400206" cy="329204"/>
            </a:xfrm>
            <a:prstGeom prst="leftArrow">
              <a:avLst/>
            </a:prstGeom>
            <a:solidFill>
              <a:srgbClr val="002060"/>
            </a:solidFill>
            <a:ln w="952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  <p:sp>
          <p:nvSpPr>
            <p:cNvPr id="12" name="Ellipse 11"/>
            <p:cNvSpPr/>
            <p:nvPr/>
          </p:nvSpPr>
          <p:spPr bwMode="gray">
            <a:xfrm>
              <a:off x="7277484" y="1921587"/>
              <a:ext cx="2613102" cy="2613102"/>
            </a:xfrm>
            <a:prstGeom prst="ellipse">
              <a:avLst/>
            </a:prstGeom>
            <a:noFill/>
            <a:ln w="28575" algn="ctr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none" rtlCol="0" anchor="ctr"/>
            <a:lstStyle/>
            <a:p>
              <a:pPr algn="ctr"/>
              <a:endParaRPr lang="fr-FR">
                <a:solidFill>
                  <a:srgbClr val="009900"/>
                </a:solidFill>
              </a:endParaRPr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1039466" y="3299674"/>
            <a:ext cx="5806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Expériences</a:t>
            </a:r>
            <a:endParaRPr lang="fr-FR" dirty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  <a:p>
            <a:pPr algn="ctr">
              <a:lnSpc>
                <a:spcPct val="200000"/>
              </a:lnSpc>
            </a:pPr>
            <a:endParaRPr lang="fr-FR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35" name="Espace réservé du numéro de diapositive 17"/>
          <p:cNvSpPr txBox="1">
            <a:spLocks/>
          </p:cNvSpPr>
          <p:nvPr/>
        </p:nvSpPr>
        <p:spPr>
          <a:xfrm>
            <a:off x="5687808" y="6481142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27" name="Espace réservé du numéro de diapositive 17">
            <a:extLst>
              <a:ext uri="{FF2B5EF4-FFF2-40B4-BE49-F238E27FC236}">
                <a16:creationId xmlns:a16="http://schemas.microsoft.com/office/drawing/2014/main" xmlns="" id="{08816D34-7F30-44F6-B725-E04C776529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44" name="Espace réservé du numéro de diapositive 17">
            <a:extLst>
              <a:ext uri="{FF2B5EF4-FFF2-40B4-BE49-F238E27FC236}">
                <a16:creationId xmlns:a16="http://schemas.microsoft.com/office/drawing/2014/main" xmlns="" id="{845C7724-5E1C-4AEE-9800-D33896E95ADE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34" name="Rectangle 33"/>
          <p:cNvSpPr/>
          <p:nvPr/>
        </p:nvSpPr>
        <p:spPr>
          <a:xfrm rot="16200000" flipV="1">
            <a:off x="4485523" y="-2338280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591670" y="753035"/>
            <a:ext cx="8794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«Connais-toi toi-même»</a:t>
            </a:r>
          </a:p>
          <a:p>
            <a:endParaRPr lang="fr-FR" b="1" dirty="0" smtClean="0">
              <a:solidFill>
                <a:schemeClr val="accent1"/>
              </a:solidFill>
              <a:latin typeface="Century Gothic" panose="020B0502020202020204" pitchFamily="34" charset="0"/>
              <a:cs typeface="Times New Roman" pitchFamily="18" charset="0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7611035" y="3294529"/>
            <a:ext cx="1990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Profil?</a:t>
            </a:r>
          </a:p>
        </p:txBody>
      </p:sp>
      <p:grpSp>
        <p:nvGrpSpPr>
          <p:cNvPr id="45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46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7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4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186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50" grpId="0"/>
      <p:bldP spid="3" grpId="0"/>
      <p:bldP spid="3" grpId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8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4377942" y="-2230702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0800000" flipV="1">
            <a:off x="479613" y="606839"/>
            <a:ext cx="11712387" cy="110731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>
              <a:defRPr/>
            </a:pPr>
            <a:r>
              <a:rPr lang="fr-FR" sz="2400" b="1" dirty="0" smtClean="0">
                <a:solidFill>
                  <a:schemeClr val="tx1"/>
                </a:solidFill>
                <a:latin typeface="Century Gothic" pitchFamily="34" charset="0"/>
              </a:rPr>
              <a:t>Quelle démarche et quel outil adopter?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5223" y="2730012"/>
            <a:ext cx="3086100" cy="3086100"/>
          </a:xfrm>
          <a:prstGeom prst="rect">
            <a:avLst/>
          </a:prstGeom>
        </p:spPr>
      </p:pic>
      <p:sp>
        <p:nvSpPr>
          <p:cNvPr id="35" name="Espace réservé du numéro de diapositive 17">
            <a:extLst>
              <a:ext uri="{FF2B5EF4-FFF2-40B4-BE49-F238E27FC236}">
                <a16:creationId xmlns:a16="http://schemas.microsoft.com/office/drawing/2014/main" xmlns="" id="{5932B849-4417-4F41-A32A-A10A8A0D14AB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7" name="Espace réservé du numéro de diapositive 17">
            <a:extLst>
              <a:ext uri="{FF2B5EF4-FFF2-40B4-BE49-F238E27FC236}">
                <a16:creationId xmlns:a16="http://schemas.microsoft.com/office/drawing/2014/main" xmlns="" id="{57FBE1FE-9D17-4A1F-8846-84084E794A78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grpSp>
        <p:nvGrpSpPr>
          <p:cNvPr id="2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2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sp>
        <p:nvSpPr>
          <p:cNvPr id="16" name="ZoneTexte 15"/>
          <p:cNvSpPr txBox="1"/>
          <p:nvPr/>
        </p:nvSpPr>
        <p:spPr>
          <a:xfrm>
            <a:off x="5472953" y="3052482"/>
            <a:ext cx="5876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Le e-portfolio</a:t>
            </a:r>
            <a:endParaRPr lang="fr-FR" sz="6000" b="1" dirty="0"/>
          </a:p>
        </p:txBody>
      </p:sp>
      <p:pic>
        <p:nvPicPr>
          <p:cNvPr id="17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55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332658"/>
            <a:ext cx="1176062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	Le </a:t>
            </a:r>
            <a:r>
              <a:rPr lang="fr-FR" sz="2400" b="1" dirty="0" smtClean="0">
                <a:latin typeface="Century Gothic" pitchFamily="34" charset="0"/>
              </a:rPr>
              <a:t>e-portfolio :</a:t>
            </a:r>
          </a:p>
          <a:p>
            <a:r>
              <a:rPr lang="fr-FR" sz="2400" b="1" dirty="0" smtClean="0">
                <a:latin typeface="Century Gothic" pitchFamily="34" charset="0"/>
              </a:rPr>
              <a:t>	Vers </a:t>
            </a:r>
            <a:r>
              <a:rPr lang="fr-FR" sz="2400" b="1" dirty="0" smtClean="0">
                <a:latin typeface="Century Gothic" pitchFamily="34" charset="0"/>
              </a:rPr>
              <a:t>une meilleure visibilité des compétences</a:t>
            </a:r>
          </a:p>
          <a:p>
            <a:endParaRPr lang="fr-FR" sz="2000" b="1" dirty="0">
              <a:latin typeface="Verdana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39350" y="2565500"/>
            <a:ext cx="11425269" cy="4751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0" tIns="180000" rIns="180000" bIns="180000"/>
          <a:lstStyle/>
          <a:p>
            <a:pPr algn="ctr">
              <a:lnSpc>
                <a:spcPct val="200000"/>
              </a:lnSpc>
            </a:pP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Le e-Portfolio est un ensemble évolutif de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ressources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électroniques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(lettres de recommandation, photos, films, diplômes, certifications…) dans un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environnement numérique 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décrivant et illustrant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l’apprentissage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</a:t>
            </a:r>
          </a:p>
          <a:p>
            <a:pPr algn="ctr">
              <a:lnSpc>
                <a:spcPct val="200000"/>
              </a:lnSpc>
            </a:pP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l’expérience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compétences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apprentissages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,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habiletés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et les </a:t>
            </a:r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talents</a:t>
            </a:r>
            <a:r>
              <a:rPr lang="fr-FR" dirty="0" smtClean="0">
                <a:solidFill>
                  <a:prstClr val="black"/>
                </a:solidFill>
                <a:latin typeface="Century Gothic" panose="020B0502020202020204" pitchFamily="34" charset="0"/>
                <a:cs typeface="Times New Roman" pitchFamily="18" charset="0"/>
              </a:rPr>
              <a:t> de son auteur au travers de différents flux d’informations</a:t>
            </a:r>
          </a:p>
          <a:p>
            <a:pPr algn="ctr">
              <a:lnSpc>
                <a:spcPct val="200000"/>
              </a:lnSpc>
            </a:pPr>
            <a:endParaRPr lang="fr-FR" sz="2000" dirty="0" smtClean="0"/>
          </a:p>
          <a:p>
            <a:pPr algn="just"/>
            <a:endParaRPr lang="fr-FR" sz="2000" b="1" dirty="0">
              <a:solidFill>
                <a:srgbClr val="039FD0"/>
              </a:solidFill>
              <a:latin typeface="Verdana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  <p:sp>
        <p:nvSpPr>
          <p:cNvPr id="6" name="Rectangle 5"/>
          <p:cNvSpPr/>
          <p:nvPr/>
        </p:nvSpPr>
        <p:spPr>
          <a:xfrm rot="16200000" flipV="1">
            <a:off x="4888932" y="-2539986"/>
            <a:ext cx="47461" cy="7826188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grpSp>
        <p:nvGrpSpPr>
          <p:cNvPr id="7" name="Groupe 38">
            <a:extLst>
              <a:ext uri="{FF2B5EF4-FFF2-40B4-BE49-F238E27FC236}">
                <a16:creationId xmlns:a16="http://schemas.microsoft.com/office/drawing/2014/main" xmlns="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9" name="Text Box 12">
              <a:extLst>
                <a:ext uri="{FF2B5EF4-FFF2-40B4-BE49-F238E27FC236}">
                  <a16:creationId xmlns:a16="http://schemas.microsoft.com/office/drawing/2014/main" xmlns="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Erasmus+ e-Val : un projet clé pour développer les liens entreprises - universités</a:t>
              </a:r>
            </a:p>
          </p:txBody>
        </p:sp>
      </p:grpSp>
      <p:pic>
        <p:nvPicPr>
          <p:cNvPr id="10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">
  <a:themeElements>
    <a:clrScheme name="Elegant green - white">
      <a:dk1>
        <a:srgbClr val="2B2B2D"/>
      </a:dk1>
      <a:lt1>
        <a:srgbClr val="FFFFFF"/>
      </a:lt1>
      <a:dk2>
        <a:srgbClr val="2B2B2D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9">
      <a:majorFont>
        <a:latin typeface="Bebas Neue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hèm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2746</TotalTime>
  <Words>780</Words>
  <Application>Microsoft Office PowerPoint</Application>
  <PresentationFormat>Personnalisé</PresentationFormat>
  <Paragraphs>221</Paragraphs>
  <Slides>18</Slides>
  <Notes>11</Notes>
  <HiddenSlides>0</HiddenSlides>
  <MMClips>0</MMClips>
  <ScaleCrop>false</ScaleCrop>
  <HeadingPairs>
    <vt:vector size="4" baseType="variant">
      <vt:variant>
        <vt:lpstr>Thème</vt:lpstr>
      </vt:variant>
      <vt:variant>
        <vt:i4>4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Thème Office</vt:lpstr>
      <vt:lpstr>Content</vt:lpstr>
      <vt:lpstr>Office Theme</vt:lpstr>
      <vt:lpstr>Conception personnalisée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Exploitation des compétences et Valorisation des acquis pour une meilleure insertion et visibilité professionnelles (e-VAL) </vt:lpstr>
      <vt:lpstr>Diapositive 12</vt:lpstr>
      <vt:lpstr>Diapositive 13</vt:lpstr>
      <vt:lpstr>Diapositive 14</vt:lpstr>
      <vt:lpstr>Objectifs spécifiques du projet Erasmus+ e-VAL</vt:lpstr>
      <vt:lpstr>Lots du projet e-VAL</vt:lpstr>
      <vt:lpstr>Diapositive 17</vt:lpstr>
      <vt:lpstr>Diapositive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Conception et réalisation d’un système décisionnel pour le pilotage et  le suivi de la qualité du courrier recommandé</dc:title>
  <dc:creator>info</dc:creator>
  <cp:lastModifiedBy>USER</cp:lastModifiedBy>
  <cp:revision>437</cp:revision>
  <dcterms:created xsi:type="dcterms:W3CDTF">2016-06-17T13:45:24Z</dcterms:created>
  <dcterms:modified xsi:type="dcterms:W3CDTF">2017-11-17T00:35:32Z</dcterms:modified>
</cp:coreProperties>
</file>